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93" r:id="rId5"/>
    <p:sldId id="321" r:id="rId6"/>
    <p:sldId id="322" r:id="rId7"/>
    <p:sldId id="323" r:id="rId8"/>
    <p:sldId id="324" r:id="rId9"/>
    <p:sldId id="325" r:id="rId10"/>
    <p:sldId id="326" r:id="rId11"/>
    <p:sldId id="327" r:id="rId12"/>
    <p:sldId id="328" r:id="rId13"/>
    <p:sldId id="329" r:id="rId14"/>
    <p:sldId id="309" r:id="rId15"/>
    <p:sldId id="310" r:id="rId16"/>
    <p:sldId id="311" r:id="rId17"/>
    <p:sldId id="318" r:id="rId18"/>
    <p:sldId id="313" r:id="rId19"/>
    <p:sldId id="330" r:id="rId20"/>
    <p:sldId id="331" r:id="rId21"/>
    <p:sldId id="332" r:id="rId22"/>
    <p:sldId id="333" r:id="rId23"/>
    <p:sldId id="334" r:id="rId24"/>
    <p:sldId id="320" r:id="rId25"/>
    <p:sldId id="280" r:id="rId26"/>
    <p:sldId id="303" r:id="rId27"/>
    <p:sldId id="299" r:id="rId28"/>
    <p:sldId id="300" r:id="rId29"/>
    <p:sldId id="305" r:id="rId30"/>
    <p:sldId id="307" r:id="rId31"/>
    <p:sldId id="308" r:id="rId32"/>
    <p:sldId id="304" r:id="rId33"/>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79149" autoAdjust="0"/>
  </p:normalViewPr>
  <p:slideViewPr>
    <p:cSldViewPr snapToGrid="0" snapToObjects="1">
      <p:cViewPr>
        <p:scale>
          <a:sx n="59" d="100"/>
          <a:sy n="59" d="100"/>
        </p:scale>
        <p:origin x="-1920" y="-672"/>
      </p:cViewPr>
      <p:guideLst>
        <p:guide orient="horz" pos="2880"/>
        <p:guide pos="5121"/>
      </p:guideLst>
    </p:cSldViewPr>
  </p:slideViewPr>
  <p:outlineViewPr>
    <p:cViewPr>
      <p:scale>
        <a:sx n="33" d="100"/>
        <a:sy n="33" d="100"/>
      </p:scale>
      <p:origin x="0" y="0"/>
    </p:cViewPr>
  </p:outlineViewPr>
  <p:notesTextViewPr>
    <p:cViewPr>
      <p:scale>
        <a:sx n="100" d="100"/>
        <a:sy n="100" d="100"/>
      </p:scale>
      <p:origin x="0" y="432"/>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5/17/2013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5/17/2013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our</a:t>
            </a:r>
            <a:r>
              <a:rPr lang="en-US" baseline="0" dirty="0" smtClean="0"/>
              <a:t> experience on the P42 project, a joint venture with </a:t>
            </a:r>
            <a:r>
              <a:rPr lang="en-US" baseline="0" dirty="0" err="1" smtClean="0"/>
              <a:t>Dreamworks</a:t>
            </a:r>
            <a:r>
              <a:rPr lang="en-US" baseline="0" dirty="0" smtClean="0"/>
              <a:t> Animation to create a Production Management system.</a:t>
            </a:r>
          </a:p>
          <a:p>
            <a:r>
              <a:rPr lang="en-US" baseline="0" dirty="0" smtClean="0"/>
              <a:t>The context:</a:t>
            </a:r>
          </a:p>
          <a:p>
            <a:pPr marL="342900" indent="-342900">
              <a:buFontTx/>
              <a:buChar char="-"/>
            </a:pPr>
            <a:r>
              <a:rPr lang="en-US" baseline="0" dirty="0" smtClean="0"/>
              <a:t>Kick-of of a 20+ developers initiative.</a:t>
            </a:r>
          </a:p>
          <a:p>
            <a:pPr marL="342900" indent="-342900">
              <a:buFontTx/>
              <a:buChar char="-"/>
            </a:pPr>
            <a:r>
              <a:rPr lang="en-US" baseline="0" dirty="0" smtClean="0"/>
              <a:t>MECS Asset-Based Collaboration: Web Application allowing collaboration, computing and asset management on the Autodesk Cloud.</a:t>
            </a:r>
          </a:p>
          <a:p>
            <a:pPr marL="342900" indent="-342900">
              <a:buFontTx/>
              <a:buChar char="-"/>
            </a:pPr>
            <a:r>
              <a:rPr lang="en-US" baseline="0" dirty="0" smtClean="0"/>
              <a:t>In DCC integration inside Maya through a </a:t>
            </a:r>
            <a:r>
              <a:rPr lang="en-US" baseline="0" dirty="0" err="1" smtClean="0"/>
              <a:t>QtWebKit</a:t>
            </a:r>
            <a:r>
              <a:rPr lang="en-US" baseline="0" dirty="0" smtClean="0"/>
              <a:t> UI.</a:t>
            </a:r>
          </a:p>
          <a:p>
            <a:pPr marL="0" indent="0">
              <a:buFontTx/>
              <a:buNone/>
            </a:pPr>
            <a:r>
              <a:rPr lang="en-US" baseline="0" dirty="0" smtClean="0"/>
              <a:t>The people:</a:t>
            </a:r>
          </a:p>
          <a:p>
            <a:pPr marL="342900" indent="-342900">
              <a:buFontTx/>
              <a:buChar char="-"/>
            </a:pPr>
            <a:r>
              <a:rPr lang="en-US" baseline="0" dirty="0" smtClean="0"/>
              <a:t>Mostly senior C++ engineers</a:t>
            </a:r>
          </a:p>
          <a:p>
            <a:pPr marL="342900" indent="-342900">
              <a:buFontTx/>
              <a:buChar char="-"/>
            </a:pPr>
            <a:r>
              <a:rPr lang="en-US" baseline="0" dirty="0" smtClean="0"/>
              <a:t>Most have no web development experience</a:t>
            </a:r>
          </a:p>
          <a:p>
            <a:pPr marL="0" indent="0">
              <a:buFontTx/>
              <a:buNone/>
            </a:pPr>
            <a:r>
              <a:rPr lang="en-US" baseline="0" dirty="0" smtClean="0"/>
              <a:t>The goals:</a:t>
            </a:r>
          </a:p>
          <a:p>
            <a:pPr marL="342900" indent="-342900">
              <a:buFontTx/>
              <a:buChar char="-"/>
            </a:pPr>
            <a:r>
              <a:rPr lang="en-US" baseline="0" dirty="0" smtClean="0"/>
              <a:t>Ensure shortest learning curve possible</a:t>
            </a:r>
          </a:p>
          <a:p>
            <a:pPr marL="342900" indent="-342900">
              <a:buFontTx/>
              <a:buChar char="-"/>
            </a:pPr>
            <a:r>
              <a:rPr lang="en-US" baseline="0" dirty="0" smtClean="0"/>
              <a:t>Allow extensive reuse of web components</a:t>
            </a:r>
          </a:p>
          <a:p>
            <a:pPr marL="342900" indent="-342900">
              <a:buFontTx/>
              <a:buChar char="-"/>
            </a:pPr>
            <a:r>
              <a:rPr lang="en-US" baseline="0" dirty="0" smtClean="0"/>
              <a:t>Facilitate fast development cycle of micro-services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96123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3365830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170666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from</a:t>
            </a:r>
            <a:r>
              <a:rPr lang="en-US" dirty="0" smtClean="0"/>
              <a:t> vanilla Ubuntu</a:t>
            </a:r>
            <a:r>
              <a:rPr lang="en-US" baseline="0" dirty="0" smtClean="0"/>
              <a:t> image</a:t>
            </a:r>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from</a:t>
            </a:r>
            <a:r>
              <a:rPr lang="en-US" dirty="0" smtClean="0"/>
              <a:t> vanilla Ubuntu</a:t>
            </a:r>
            <a:r>
              <a:rPr lang="en-US" baseline="0" dirty="0" smtClean="0"/>
              <a:t> image</a:t>
            </a:r>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publish, we package each web service with all his dependencies both internal and external. This allow us to deploy in the cloud without access to </a:t>
            </a:r>
            <a:r>
              <a:rPr lang="en-US" baseline="0" dirty="0" err="1" smtClean="0"/>
              <a:t>autodesk</a:t>
            </a:r>
            <a:r>
              <a:rPr lang="en-US" baseline="0" dirty="0" smtClean="0"/>
              <a:t> </a:t>
            </a:r>
            <a:r>
              <a:rPr lang="en-US" baseline="0" dirty="0" err="1" smtClean="0"/>
              <a:t>git</a:t>
            </a:r>
            <a:r>
              <a:rPr lang="en-US" baseline="0" dirty="0" smtClean="0"/>
              <a:t> server.</a:t>
            </a:r>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82051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Deployment can override defaults</a:t>
            </a:r>
            <a:r>
              <a:rPr lang="en-US" baseline="0" dirty="0" smtClean="0"/>
              <a:t>, chef generate a </a:t>
            </a:r>
            <a:r>
              <a:rPr lang="en-US" baseline="0" dirty="0" err="1" smtClean="0"/>
              <a:t>production.json</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 Add a bucket of icons</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Full JavaScript stack use-case: Web Services and Production Management</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Versioning System: </a:t>
            </a:r>
            <a:r>
              <a:rPr lang="en-US" sz="2400" kern="1200" dirty="0" err="1" smtClean="0">
                <a:solidFill>
                  <a:schemeClr val="tx1"/>
                </a:solidFill>
                <a:effectLst/>
                <a:latin typeface="+mn-lt"/>
                <a:ea typeface="+mn-ea"/>
                <a:cs typeface="+mn-cs"/>
              </a:rPr>
              <a:t>GitHub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Package Manager: </a:t>
            </a:r>
            <a:r>
              <a:rPr lang="en-US" sz="2400" kern="1200" dirty="0" err="1" smtClean="0">
                <a:solidFill>
                  <a:schemeClr val="tx1"/>
                </a:solidFill>
                <a:effectLst/>
                <a:latin typeface="+mn-lt"/>
                <a:ea typeface="+mn-ea"/>
                <a:cs typeface="+mn-cs"/>
              </a:rPr>
              <a:t>npm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Automation Tool: Grunt.js	</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Database: </a:t>
            </a:r>
            <a:r>
              <a:rPr lang="en-US" sz="2400" kern="1200" dirty="0" err="1" smtClean="0">
                <a:solidFill>
                  <a:schemeClr val="tx1"/>
                </a:solidFill>
                <a:effectLst/>
                <a:latin typeface="+mn-lt"/>
                <a:ea typeface="+mn-ea"/>
                <a:cs typeface="+mn-cs"/>
              </a:rPr>
              <a:t>MongoDB</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CouchDB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IDE: </a:t>
            </a:r>
            <a:r>
              <a:rPr lang="en-US" sz="2400" kern="1200" dirty="0" err="1" smtClean="0">
                <a:solidFill>
                  <a:schemeClr val="tx1"/>
                </a:solidFill>
                <a:effectLst/>
                <a:latin typeface="+mn-lt"/>
                <a:ea typeface="+mn-ea"/>
                <a:cs typeface="+mn-cs"/>
              </a:rPr>
              <a:t>WebStorm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Release Tool: </a:t>
            </a:r>
            <a:r>
              <a:rPr lang="en-US" sz="2400" kern="1200" dirty="0" err="1" smtClean="0">
                <a:solidFill>
                  <a:schemeClr val="tx1"/>
                </a:solidFill>
                <a:effectLst/>
                <a:latin typeface="+mn-lt"/>
                <a:ea typeface="+mn-ea"/>
                <a:cs typeface="+mn-cs"/>
              </a:rPr>
              <a:t>npm</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Git</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Deployment: Chef/</a:t>
            </a:r>
            <a:r>
              <a:rPr lang="en-US" sz="2400" kern="1200" dirty="0" err="1" smtClean="0">
                <a:solidFill>
                  <a:schemeClr val="tx1"/>
                </a:solidFill>
                <a:effectLst/>
                <a:latin typeface="+mn-lt"/>
                <a:ea typeface="+mn-ea"/>
                <a:cs typeface="+mn-cs"/>
              </a:rPr>
              <a:t>Git</a:t>
            </a:r>
            <a:r>
              <a:rPr lang="en-US" sz="2400" kern="1200" dirty="0" smtClean="0">
                <a:solidFill>
                  <a:schemeClr val="tx1"/>
                </a:solidFill>
                <a:effectLst/>
                <a:latin typeface="+mn-lt"/>
                <a:ea typeface="+mn-ea"/>
                <a:cs typeface="+mn-cs"/>
              </a:rPr>
              <a:t> </a:t>
            </a:r>
          </a:p>
          <a:p>
            <a:pPr lvl="0"/>
            <a:r>
              <a:rPr lang="en-US" sz="2400" kern="1200" dirty="0" smtClean="0">
                <a:solidFill>
                  <a:schemeClr val="tx1"/>
                </a:solidFill>
                <a:effectLst/>
                <a:latin typeface="+mn-lt"/>
                <a:ea typeface="+mn-ea"/>
                <a:cs typeface="+mn-cs"/>
              </a:rPr>
              <a:t>Hipster technology gaining credibility [DR]</a:t>
            </a:r>
          </a:p>
          <a:p>
            <a:pPr lvl="1"/>
            <a:r>
              <a:rPr lang="en-US" sz="2400" kern="1200" dirty="0" smtClean="0">
                <a:solidFill>
                  <a:schemeClr val="tx1"/>
                </a:solidFill>
                <a:effectLst/>
                <a:latin typeface="+mn-lt"/>
                <a:ea typeface="+mn-ea"/>
                <a:cs typeface="+mn-cs"/>
              </a:rPr>
              <a:t>Node modules</a:t>
            </a:r>
          </a:p>
          <a:p>
            <a:pPr lvl="2"/>
            <a:r>
              <a:rPr lang="fr-CA" sz="2400" kern="1200" dirty="0" err="1" smtClean="0">
                <a:solidFill>
                  <a:schemeClr val="tx1"/>
                </a:solidFill>
                <a:effectLst/>
                <a:latin typeface="+mn-lt"/>
                <a:ea typeface="+mn-ea"/>
                <a:cs typeface="+mn-cs"/>
              </a:rPr>
              <a:t>Databases</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MongoDB</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CouchDB</a:t>
            </a:r>
            <a:r>
              <a:rPr lang="fr-CA" sz="2400" kern="1200" dirty="0" smtClean="0">
                <a:solidFill>
                  <a:schemeClr val="tx1"/>
                </a:solidFill>
                <a:effectLst/>
                <a:latin typeface="+mn-lt"/>
                <a:ea typeface="+mn-ea"/>
                <a:cs typeface="+mn-cs"/>
              </a:rPr>
              <a:t>, PostgreSQL, etc.</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Amazon : </a:t>
            </a:r>
            <a:r>
              <a:rPr lang="en-US" sz="2400" kern="1200" dirty="0" err="1" smtClean="0">
                <a:solidFill>
                  <a:schemeClr val="tx1"/>
                </a:solidFill>
                <a:effectLst/>
                <a:latin typeface="+mn-lt"/>
                <a:ea typeface="+mn-ea"/>
                <a:cs typeface="+mn-cs"/>
              </a:rPr>
              <a:t>aws-sdk</a:t>
            </a:r>
            <a:r>
              <a:rPr lang="en-US" sz="2400" kern="1200" dirty="0" smtClean="0">
                <a:solidFill>
                  <a:schemeClr val="tx1"/>
                </a:solidFill>
                <a:effectLst/>
                <a:latin typeface="+mn-lt"/>
                <a:ea typeface="+mn-ea"/>
                <a:cs typeface="+mn-cs"/>
              </a:rPr>
              <a:t>, </a:t>
            </a:r>
            <a:r>
              <a:rPr lang="en-US" sz="2400" kern="1200" dirty="0" err="1" smtClean="0">
                <a:solidFill>
                  <a:schemeClr val="tx1"/>
                </a:solidFill>
                <a:effectLst/>
                <a:latin typeface="+mn-lt"/>
                <a:ea typeface="+mn-ea"/>
                <a:cs typeface="+mn-cs"/>
              </a:rPr>
              <a:t>awssum</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Build automation : Grunt.js</a:t>
            </a:r>
          </a:p>
          <a:p>
            <a:pPr lvl="1"/>
            <a:r>
              <a:rPr lang="en-US" sz="2400" kern="1200" dirty="0" smtClean="0">
                <a:solidFill>
                  <a:schemeClr val="tx1"/>
                </a:solidFill>
                <a:effectLst/>
                <a:latin typeface="+mn-lt"/>
                <a:ea typeface="+mn-ea"/>
                <a:cs typeface="+mn-cs"/>
              </a:rPr>
              <a:t>Chef recipes (deployment)</a:t>
            </a:r>
          </a:p>
          <a:p>
            <a:pPr lvl="1"/>
            <a:r>
              <a:rPr lang="en-US" sz="2400" kern="1200" dirty="0" err="1" smtClean="0">
                <a:solidFill>
                  <a:schemeClr val="tx1"/>
                </a:solidFill>
                <a:effectLst/>
                <a:latin typeface="+mn-lt"/>
                <a:ea typeface="+mn-ea"/>
                <a:cs typeface="+mn-cs"/>
              </a:rPr>
              <a:t>WebStorm</a:t>
            </a:r>
            <a:r>
              <a:rPr lang="en-US" sz="2400" kern="1200" dirty="0" smtClean="0">
                <a:solidFill>
                  <a:schemeClr val="tx1"/>
                </a:solidFill>
                <a:effectLst/>
                <a:latin typeface="+mn-lt"/>
                <a:ea typeface="+mn-ea"/>
                <a:cs typeface="+mn-cs"/>
              </a:rPr>
              <a:t> – Node.js ready</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420523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Platform built on V8 engine (Chrome)</a:t>
            </a:r>
          </a:p>
          <a:p>
            <a:pPr marL="342900" indent="-342900">
              <a:buFontTx/>
              <a:buChar char="-"/>
            </a:pPr>
            <a:r>
              <a:rPr lang="en-US" dirty="0" smtClean="0"/>
              <a:t>Google’s open source, C++ based JavaScript engine that actually runs</a:t>
            </a:r>
            <a:r>
              <a:rPr lang="en-US" i="1" dirty="0" smtClean="0"/>
              <a:t> </a:t>
            </a:r>
            <a:r>
              <a:rPr lang="en-US" dirty="0" smtClean="0"/>
              <a:t>JavaScript. </a:t>
            </a:r>
          </a:p>
          <a:p>
            <a:pPr marL="342900" indent="-342900">
              <a:buFontTx/>
              <a:buChar char="-"/>
            </a:pPr>
            <a:r>
              <a:rPr lang="en-US" dirty="0" smtClean="0"/>
              <a:t>Node.js team took this C++ code and added other important libraries like TCP, HTTP and DNS to create Node.js</a:t>
            </a:r>
          </a:p>
          <a:p>
            <a:pPr marL="0" indent="0">
              <a:buFont typeface="Arial" pitchFamily="34" charset="0"/>
              <a:buNone/>
            </a:pPr>
            <a:endParaRPr lang="en-US" dirty="0" smtClean="0"/>
          </a:p>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0" i="0"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a:p>
            <a:pPr marL="0" indent="0">
              <a:buFont typeface="Arial" pitchFamily="34" charset="0"/>
              <a:buNone/>
            </a:pPr>
            <a:endParaRPr lang="en-US" dirty="0" smtClean="0"/>
          </a:p>
          <a:p>
            <a:pPr marL="0" indent="0">
              <a:buFont typeface="Arial" pitchFamily="34" charset="0"/>
              <a:buNone/>
            </a:pPr>
            <a:r>
              <a:rPr lang="en-US" dirty="0" smtClean="0"/>
              <a:t>Designed for distributed, data-intensive, real-time applications</a:t>
            </a:r>
          </a:p>
          <a:p>
            <a:pPr marL="0" indent="0">
              <a:buFont typeface="Arial" pitchFamily="34" charset="0"/>
              <a:buNone/>
            </a:pPr>
            <a:r>
              <a:rPr lang="en-US" dirty="0" smtClean="0"/>
              <a:t>Services written in JavaScript</a:t>
            </a:r>
          </a:p>
          <a:p>
            <a:pPr marL="0" indent="0">
              <a:buFont typeface="Arial" pitchFamily="34" charset="0"/>
              <a:buNone/>
            </a:pPr>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1" i="1"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 Overall:</a:t>
            </a:r>
          </a:p>
          <a:p>
            <a:pPr marL="342900" indent="-342900">
              <a:buFontTx/>
              <a:buChar char="-"/>
            </a:pPr>
            <a:r>
              <a:rPr lang="en-US" dirty="0" smtClean="0"/>
              <a:t>Lower I/O cost (compared to Apache)</a:t>
            </a:r>
          </a:p>
          <a:p>
            <a:pPr marL="342900" indent="-342900">
              <a:buFontTx/>
              <a:buChar char="-"/>
            </a:pPr>
            <a:r>
              <a:rPr lang="en-US" dirty="0" smtClean="0"/>
              <a:t>Lower Memory footprint (compared</a:t>
            </a:r>
            <a:r>
              <a:rPr lang="en-US" baseline="0" dirty="0" smtClean="0"/>
              <a:t> to Apache)</a:t>
            </a:r>
          </a:p>
          <a:p>
            <a:pPr marL="342900" indent="-342900">
              <a:buFontTx/>
              <a:buChar char="-"/>
            </a:pPr>
            <a:r>
              <a:rPr lang="en-US" baseline="0" dirty="0" smtClean="0"/>
              <a:t>A lot of public libraries, really popular</a:t>
            </a:r>
            <a:endParaRPr lang="en-US" dirty="0" smtClean="0"/>
          </a:p>
          <a:p>
            <a:endParaRPr lang="en-US" dirty="0" smtClean="0"/>
          </a:p>
          <a:p>
            <a:r>
              <a:rPr lang="en-US" dirty="0" smtClean="0"/>
              <a:t>For us:</a:t>
            </a:r>
          </a:p>
          <a:p>
            <a:r>
              <a:rPr lang="en-US" dirty="0" smtClean="0"/>
              <a:t>Scalability and stability proven by many serious users (LinkedIn,</a:t>
            </a:r>
            <a:r>
              <a:rPr lang="en-US" baseline="0" dirty="0" smtClean="0"/>
              <a:t> eBay, Yahoo)</a:t>
            </a:r>
          </a:p>
          <a:p>
            <a:r>
              <a:rPr lang="en-US" baseline="0" dirty="0" smtClean="0"/>
              <a:t>Fast ramp up for our inexperienced developers</a:t>
            </a:r>
          </a:p>
          <a:p>
            <a:r>
              <a:rPr lang="en-US" baseline="0" dirty="0" smtClean="0"/>
              <a:t>Node.js only dependency:</a:t>
            </a:r>
          </a:p>
          <a:p>
            <a:pPr marL="342900" indent="-342900">
              <a:buFontTx/>
              <a:buChar char="-"/>
            </a:pPr>
            <a:r>
              <a:rPr lang="en-US" baseline="0" dirty="0" smtClean="0"/>
              <a:t>Development Environment set-up</a:t>
            </a:r>
          </a:p>
          <a:p>
            <a:pPr marL="342900" indent="-342900">
              <a:buFontTx/>
              <a:buChar char="-"/>
            </a:pPr>
            <a:r>
              <a:rPr lang="en-US" baseline="0" dirty="0" smtClean="0"/>
              <a:t>Development</a:t>
            </a:r>
          </a:p>
          <a:p>
            <a:pPr marL="342900" indent="-342900">
              <a:buFontTx/>
              <a:buChar char="-"/>
            </a:pPr>
            <a:r>
              <a:rPr lang="en-US" baseline="0" dirty="0" smtClean="0"/>
              <a:t>Infrastructure bindings (database, queues, etc.)</a:t>
            </a:r>
          </a:p>
          <a:p>
            <a:pPr marL="342900" indent="-342900">
              <a:buFontTx/>
              <a:buChar char="-"/>
            </a:pPr>
            <a:r>
              <a:rPr lang="en-US" baseline="0" dirty="0" smtClean="0"/>
              <a:t>Tools (Task Runner aka Grunt, QA, etc.)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87958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258318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TECHNICAL NOTES:</a:t>
            </a:r>
          </a:p>
          <a:p>
            <a:r>
              <a:rPr lang="en-US" dirty="0" smtClean="0"/>
              <a:t>- Node.js</a:t>
            </a:r>
            <a:r>
              <a:rPr lang="en-US" baseline="0" dirty="0" smtClean="0"/>
              <a:t> modules follows </a:t>
            </a:r>
            <a:r>
              <a:rPr lang="en-US" baseline="0" dirty="0" err="1" smtClean="0"/>
              <a:t>CommonJS</a:t>
            </a:r>
            <a:r>
              <a:rPr lang="en-US" baseline="0" dirty="0" smtClean="0"/>
              <a:t> specification (ecosystem specification out of the browser)</a:t>
            </a:r>
            <a:endParaRPr lang="en-US" dirty="0" smtClean="0"/>
          </a:p>
          <a:p>
            <a:r>
              <a:rPr lang="en-US" dirty="0" smtClean="0"/>
              <a:t>- Inspired from </a:t>
            </a:r>
            <a:r>
              <a:rPr lang="en-US" dirty="0" err="1" smtClean="0"/>
              <a:t>RubyGems</a:t>
            </a:r>
            <a:endParaRPr lang="en-US" dirty="0" smtClean="0"/>
          </a:p>
          <a:p>
            <a:r>
              <a:rPr lang="en-US" dirty="0" smtClean="0"/>
              <a:t>- Native</a:t>
            </a:r>
            <a:r>
              <a:rPr lang="en-US" baseline="0" dirty="0" smtClean="0"/>
              <a:t> modules are built using node-gyp (MSVC 2010/2012 on Windows, GCC on Unix)</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20357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indent="0">
              <a:buFont typeface="Arial" pitchFamily="34" charset="0"/>
              <a:buNone/>
            </a:pPr>
            <a:r>
              <a:rPr lang="en-US" dirty="0" smtClean="0"/>
              <a:t>Developer workspace + components (services/web/</a:t>
            </a:r>
            <a:r>
              <a:rPr lang="en-US" dirty="0" err="1" smtClean="0"/>
              <a:t>api</a:t>
            </a:r>
            <a:r>
              <a:rPr lang="en-US" dirty="0" smtClean="0"/>
              <a:t>)</a:t>
            </a:r>
          </a:p>
          <a:p>
            <a:pPr marL="0" lvl="3" indent="0">
              <a:buFont typeface="Arial" pitchFamily="34" charset="0"/>
              <a:buNone/>
            </a:pPr>
            <a:endParaRPr lang="en-US" dirty="0" smtClean="0"/>
          </a:p>
          <a:p>
            <a:pPr marL="0" marR="0" lvl="3"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Split between web services and static content</a:t>
            </a:r>
          </a:p>
          <a:p>
            <a:pPr marL="0" lvl="3" indent="0">
              <a:buFont typeface="Arial" pitchFamily="34" charset="0"/>
              <a:buNone/>
            </a:pPr>
            <a:endParaRPr lang="en-US" dirty="0" smtClean="0"/>
          </a:p>
          <a:p>
            <a:pPr marL="0" lvl="3" indent="0">
              <a:buFont typeface="Arial" pitchFamily="34" charset="0"/>
              <a:buNone/>
            </a:pPr>
            <a:r>
              <a:rPr lang="en-US" dirty="0" smtClean="0"/>
              <a:t>Self contained environment</a:t>
            </a:r>
            <a:r>
              <a:rPr lang="en-US" baseline="0" dirty="0" smtClean="0"/>
              <a:t> for developers</a:t>
            </a:r>
          </a:p>
          <a:p>
            <a:pPr marL="342900" lvl="3" indent="-342900">
              <a:buFontTx/>
              <a:buChar char="-"/>
            </a:pPr>
            <a:r>
              <a:rPr lang="en-US" baseline="0" dirty="0" smtClean="0"/>
              <a:t>Install all dependencies</a:t>
            </a:r>
          </a:p>
          <a:p>
            <a:pPr marL="342900" lvl="3" indent="-342900">
              <a:buFontTx/>
              <a:buChar char="-"/>
            </a:pPr>
            <a:r>
              <a:rPr lang="en-US" baseline="0" dirty="0" smtClean="0"/>
              <a:t>Start all services</a:t>
            </a:r>
          </a:p>
          <a:p>
            <a:pPr marL="342900" lvl="3" indent="-342900">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webDependencies</a:t>
            </a:r>
            <a:r>
              <a:rPr lang="en-US" baseline="0" dirty="0" smtClean="0"/>
              <a:t> create symbolic link to web component that are served by the web service.</a:t>
            </a:r>
          </a:p>
          <a:p>
            <a:endParaRPr lang="en-US" baseline="0" dirty="0" smtClean="0"/>
          </a:p>
          <a:p>
            <a:pPr marL="0" lvl="3" indent="0">
              <a:buFont typeface="Arial" pitchFamily="34" charset="0"/>
              <a:buNone/>
            </a:pPr>
            <a:r>
              <a:rPr lang="en-US" dirty="0" smtClean="0"/>
              <a:t>Leveraging </a:t>
            </a:r>
            <a:r>
              <a:rPr lang="en-US" dirty="0" err="1" smtClean="0"/>
              <a:t>npm</a:t>
            </a:r>
            <a:r>
              <a:rPr lang="en-US" dirty="0" smtClean="0"/>
              <a:t> power for our needs</a:t>
            </a:r>
          </a:p>
          <a:p>
            <a:pPr marL="342900" marR="0" lvl="3"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dirty="0" smtClean="0"/>
              <a:t>Extend </a:t>
            </a:r>
            <a:r>
              <a:rPr lang="en-US" dirty="0" err="1" smtClean="0"/>
              <a:t>package</a:t>
            </a:r>
            <a:r>
              <a:rPr lang="en-US" baseline="0" dirty="0" err="1" smtClean="0"/>
              <a:t>.json</a:t>
            </a:r>
            <a:r>
              <a:rPr lang="en-US" baseline="0" dirty="0" smtClean="0"/>
              <a:t> to support </a:t>
            </a:r>
            <a:r>
              <a:rPr lang="en-US" baseline="0" dirty="0" err="1" smtClean="0"/>
              <a:t>linkDependencies</a:t>
            </a:r>
            <a:r>
              <a:rPr lang="en-US" baseline="0" dirty="0" smtClean="0"/>
              <a:t>, create symbolic link when a web service use a node module in the same workspace</a:t>
            </a:r>
            <a:endParaRPr lang="en-US" dirty="0" smtClean="0"/>
          </a:p>
          <a:p>
            <a:pPr marL="0" lvl="3" indent="0">
              <a:buFont typeface="Arial" pitchFamily="34" charset="0"/>
              <a:buNone/>
            </a:pPr>
            <a:r>
              <a:rPr lang="en-US" dirty="0" smtClean="0"/>
              <a:t>One step installation using </a:t>
            </a:r>
            <a:r>
              <a:rPr lang="en-US" dirty="0" err="1" smtClean="0"/>
              <a:t>npm</a:t>
            </a:r>
            <a:r>
              <a:rPr lang="en-US" dirty="0" smtClean="0"/>
              <a:t> </a:t>
            </a:r>
            <a:r>
              <a:rPr lang="en-US" dirty="0" err="1" smtClean="0"/>
              <a:t>postinstall</a:t>
            </a:r>
            <a:r>
              <a:rPr lang="en-US" dirty="0" smtClean="0"/>
              <a:t> script</a:t>
            </a:r>
          </a:p>
          <a:p>
            <a:pPr marL="0" lvl="3" indent="0">
              <a:buFont typeface="Arial" pitchFamily="34" charset="0"/>
              <a:buNone/>
            </a:pPr>
            <a:r>
              <a:rPr lang="en-US" dirty="0" smtClean="0"/>
              <a:t>Easy to extend </a:t>
            </a:r>
            <a:r>
              <a:rPr lang="en-US" dirty="0" err="1" smtClean="0"/>
              <a:t>package.json</a:t>
            </a:r>
            <a:r>
              <a:rPr lang="en-US" dirty="0" smtClean="0"/>
              <a:t> format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to use the same language for the task runner and for the development</a:t>
            </a:r>
          </a:p>
          <a:p>
            <a:endParaRPr lang="en-US" baseline="0" dirty="0" smtClean="0"/>
          </a:p>
          <a:p>
            <a:r>
              <a:rPr lang="en-US" baseline="0" dirty="0" smtClean="0"/>
              <a:t>*** Add company logos (Grunt, Electric Commander)</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2882180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977350"/>
            <a:ext cx="16256000" cy="530352"/>
          </a:xfrm>
          <a:prstGeom prst="rect">
            <a:avLst/>
          </a:prstGeom>
          <a:gradFill flip="none" rotWithShape="1">
            <a:gsLst>
              <a:gs pos="82000">
                <a:schemeClr val="bg1"/>
              </a:gs>
              <a:gs pos="26000">
                <a:schemeClr val="bg1">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pic>
        <p:nvPicPr>
          <p:cNvPr id="14" name="Picture 13" descr="engineering-excellence-green-150dpi_v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4" y="2906394"/>
            <a:ext cx="3796336" cy="234802"/>
          </a:xfrm>
          <a:prstGeom prst="rect">
            <a:avLst/>
          </a:prstGeom>
        </p:spPr>
      </p:pic>
      <p:sp>
        <p:nvSpPr>
          <p:cNvPr id="15" name="TextBox 14"/>
          <p:cNvSpPr txBox="1"/>
          <p:nvPr userDrawn="1"/>
        </p:nvSpPr>
        <p:spPr>
          <a:xfrm>
            <a:off x="14962355" y="8832198"/>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316323" y="6091614"/>
            <a:ext cx="1783571" cy="305084"/>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8" name="Rectangle 7"/>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Rectangle 12"/>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8500" y="3525026"/>
            <a:ext cx="9610344" cy="1643874"/>
          </a:xfrm>
          <a:prstGeom prst="rect">
            <a:avLst/>
          </a:prstGeom>
        </p:spPr>
      </p:pic>
    </p:spTree>
    <p:extLst>
      <p:ext uri="{BB962C8B-B14F-4D97-AF65-F5344CB8AC3E}">
        <p14:creationId xmlns:p14="http://schemas.microsoft.com/office/powerpoint/2010/main" val="323130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gif"/><Relationship Id="rId5" Type="http://schemas.openxmlformats.org/officeDocument/2006/relationships/image" Target="../media/image20.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raw.github.com/guillaume-brossard-adsk/tech-summit/master/MECSPackage.png"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9.png"/><Relationship Id="rId7" Type="http://schemas.openxmlformats.org/officeDocument/2006/relationships/image" Target="../media/image30.jpeg"/><Relationship Id="rId12"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0.jpg"/><Relationship Id="rId11" Type="http://schemas.openxmlformats.org/officeDocument/2006/relationships/image" Target="../media/image34.png"/><Relationship Id="rId5" Type="http://schemas.openxmlformats.org/officeDocument/2006/relationships/image" Target="../media/image21.gif"/><Relationship Id="rId10" Type="http://schemas.openxmlformats.org/officeDocument/2006/relationships/image" Target="../media/image33.gif"/><Relationship Id="rId4" Type="http://schemas.openxmlformats.org/officeDocument/2006/relationships/image" Target="../media/image8.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ourcetreeapp.com/" TargetMode="External"/><Relationship Id="rId13" Type="http://schemas.openxmlformats.org/officeDocument/2006/relationships/hyperlink" Target="http://aws.amazon.com/cloudformation/" TargetMode="External"/><Relationship Id="rId18" Type="http://schemas.openxmlformats.org/officeDocument/2006/relationships/hyperlink" Target="https://github.com/aws/aws-sdk-js" TargetMode="External"/><Relationship Id="rId3" Type="http://schemas.openxmlformats.org/officeDocument/2006/relationships/hyperlink" Target="http://nodejs.org/http:/nodejs.org/" TargetMode="External"/><Relationship Id="rId21" Type="http://schemas.openxmlformats.org/officeDocument/2006/relationships/hyperlink" Target="http://chaijs.com/" TargetMode="External"/><Relationship Id="rId7" Type="http://schemas.openxmlformats.org/officeDocument/2006/relationships/hyperlink" Target="http://www.gitenterprise.com/" TargetMode="External"/><Relationship Id="rId12" Type="http://schemas.openxmlformats.org/officeDocument/2006/relationships/hyperlink" Target="http://aws.amazon.com/ec2/" TargetMode="External"/><Relationship Id="rId17" Type="http://schemas.openxmlformats.org/officeDocument/2006/relationships/hyperlink" Target="https://github.com/flatiron/nconf" TargetMode="External"/><Relationship Id="rId2" Type="http://schemas.openxmlformats.org/officeDocument/2006/relationships/image" Target="../media/image8.png"/><Relationship Id="rId16" Type="http://schemas.openxmlformats.org/officeDocument/2006/relationships/hyperlink" Target="http://underscorejs.org/" TargetMode="External"/><Relationship Id="rId20" Type="http://schemas.openxmlformats.org/officeDocument/2006/relationships/hyperlink" Target="http://pivotal.github.io/jasmine/" TargetMode="External"/><Relationship Id="rId1" Type="http://schemas.openxmlformats.org/officeDocument/2006/relationships/slideLayout" Target="../slideLayouts/slideLayout3.xml"/><Relationship Id="rId6" Type="http://schemas.openxmlformats.org/officeDocument/2006/relationships/hyperlink" Target="http://www.jetbrains.com/webstorm/" TargetMode="External"/><Relationship Id="rId11" Type="http://schemas.openxmlformats.org/officeDocument/2006/relationships/hyperlink" Target="http://www.vagrantup.com/" TargetMode="External"/><Relationship Id="rId24" Type="http://schemas.openxmlformats.org/officeDocument/2006/relationships/image" Target="../media/image9.png"/><Relationship Id="rId5" Type="http://schemas.openxmlformats.org/officeDocument/2006/relationships/hyperlink" Target="http://gruntjs.com/getting-started" TargetMode="External"/><Relationship Id="rId15" Type="http://schemas.openxmlformats.org/officeDocument/2006/relationships/hyperlink" Target="https://npmjs.org/package/async" TargetMode="External"/><Relationship Id="rId23" Type="http://schemas.openxmlformats.org/officeDocument/2006/relationships/hyperlink" Target="http://karma-runner.github.io/0.8/index.html" TargetMode="External"/><Relationship Id="rId10" Type="http://schemas.openxmlformats.org/officeDocument/2006/relationships/hyperlink" Target="http://www.opscode.com/chef/" TargetMode="External"/><Relationship Id="rId19" Type="http://schemas.openxmlformats.org/officeDocument/2006/relationships/hyperlink" Target="http://www.jslint.com/" TargetMode="External"/><Relationship Id="rId4" Type="http://schemas.openxmlformats.org/officeDocument/2006/relationships/hyperlink" Target="https://npmjs.org/" TargetMode="External"/><Relationship Id="rId9" Type="http://schemas.openxmlformats.org/officeDocument/2006/relationships/hyperlink" Target="https://github.com/sitaramc/gitolite/wiki" TargetMode="External"/><Relationship Id="rId14" Type="http://schemas.openxmlformats.org/officeDocument/2006/relationships/hyperlink" Target="http://expressjs.com/" TargetMode="External"/><Relationship Id="rId22" Type="http://schemas.openxmlformats.org/officeDocument/2006/relationships/hyperlink" Target="https://github.com/gotwarlost/istanbul-middlewar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github.com/guillaume-brossard-adsk/tech-summit/blob/master/ProjectStructure.png" TargetMode="External"/><Relationship Id="rId5" Type="http://schemas.openxmlformats.org/officeDocument/2006/relationships/image" Target="../media/image37.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Node.js Novice to Ninja</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788568" y="5167639"/>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788564" y="5683979"/>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Sr. Engineer – M&amp;E Cloud Services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 - Workspace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349" y="1975174"/>
            <a:ext cx="8888889" cy="5193651"/>
          </a:xfrm>
          <a:prstGeom prst="rect">
            <a:avLst/>
          </a:prstGeom>
        </p:spPr>
      </p:pic>
    </p:spTree>
    <p:extLst>
      <p:ext uri="{BB962C8B-B14F-4D97-AF65-F5344CB8AC3E}">
        <p14:creationId xmlns:p14="http://schemas.microsoft.com/office/powerpoint/2010/main" val="522089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81" y="1890185"/>
            <a:ext cx="15173073" cy="5799558"/>
          </a:xfrm>
          <a:prstGeom prst="rect">
            <a:avLst/>
          </a:prstGeom>
        </p:spPr>
      </p:pic>
    </p:spTree>
    <p:extLst>
      <p:ext uri="{BB962C8B-B14F-4D97-AF65-F5344CB8AC3E}">
        <p14:creationId xmlns:p14="http://schemas.microsoft.com/office/powerpoint/2010/main" val="591602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a:t>Grunt.js – </a:t>
            </a:r>
            <a:r>
              <a:rPr lang="en-US" dirty="0" err="1"/>
              <a:t>Javascript</a:t>
            </a:r>
            <a:r>
              <a:rPr lang="en-US" dirty="0"/>
              <a:t> Task Runner for </a:t>
            </a:r>
            <a:r>
              <a:rPr lang="en-US" dirty="0" smtClean="0"/>
              <a:t>Node.js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Tests</a:t>
            </a:r>
            <a:r>
              <a:rPr lang="en-US" dirty="0"/>
              <a:t>, Static Analysis, Code </a:t>
            </a:r>
            <a:r>
              <a:rPr lang="en-US" dirty="0" smtClean="0"/>
              <a:t>Coverage</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community creating grunt plugins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Continuous </a:t>
            </a:r>
            <a:r>
              <a:rPr lang="en-US" dirty="0"/>
              <a:t>Build Integration</a:t>
            </a:r>
          </a:p>
          <a:p>
            <a:pPr marL="457200" lvl="3" indent="-457200">
              <a:buFont typeface="Arial" pitchFamily="34"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794" y="6028441"/>
            <a:ext cx="6096000" cy="23812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263" y="7269649"/>
            <a:ext cx="2034714" cy="6375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54" y="6707873"/>
            <a:ext cx="1345804" cy="1345804"/>
          </a:xfrm>
          <a:prstGeom prst="rect">
            <a:avLst/>
          </a:prstGeom>
        </p:spPr>
      </p:pic>
    </p:spTree>
    <p:extLst>
      <p:ext uri="{BB962C8B-B14F-4D97-AF65-F5344CB8AC3E}">
        <p14:creationId xmlns:p14="http://schemas.microsoft.com/office/powerpoint/2010/main" val="3245073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3046988"/>
          </a:xfrm>
          <a:prstGeom prst="rect">
            <a:avLst/>
          </a:prstGeom>
          <a:noFill/>
        </p:spPr>
        <p:txBody>
          <a:bodyPr wrap="square" rtlCol="0">
            <a:spAutoFit/>
          </a:bodyPr>
          <a:lstStyle/>
          <a:p>
            <a:pPr marL="457200" lvl="3" indent="-457200">
              <a:buFont typeface="Arial" pitchFamily="34" charset="0"/>
              <a:buChar char="•"/>
            </a:pPr>
            <a:r>
              <a:rPr lang="en-US" dirty="0"/>
              <a:t>Component-based </a:t>
            </a:r>
            <a:r>
              <a:rPr lang="en-US" dirty="0" smtClean="0"/>
              <a:t>architecture</a:t>
            </a:r>
          </a:p>
          <a:p>
            <a:pPr marL="457200" lvl="3" indent="-457200">
              <a:buFont typeface="Arial" pitchFamily="34" charset="0"/>
              <a:buChar char="•"/>
            </a:pPr>
            <a:endParaRPr lang="en-US" dirty="0"/>
          </a:p>
          <a:p>
            <a:pPr marL="457200" lvl="3" indent="-457200">
              <a:buFont typeface="Arial" pitchFamily="34" charset="0"/>
              <a:buChar char="•"/>
            </a:pPr>
            <a:r>
              <a:rPr lang="en-US" dirty="0"/>
              <a:t>Sharing </a:t>
            </a:r>
            <a:r>
              <a:rPr lang="en-US" dirty="0" smtClean="0"/>
              <a:t>node modules </a:t>
            </a:r>
            <a:r>
              <a:rPr lang="en-US" dirty="0"/>
              <a:t>without </a:t>
            </a:r>
            <a:r>
              <a:rPr lang="en-US" dirty="0" err="1"/>
              <a:t>npm</a:t>
            </a:r>
            <a:r>
              <a:rPr lang="en-US" dirty="0"/>
              <a:t> </a:t>
            </a:r>
            <a:r>
              <a:rPr lang="en-US" dirty="0" smtClean="0"/>
              <a:t>registry</a:t>
            </a:r>
          </a:p>
          <a:p>
            <a:pPr marL="457200" lvl="3" indent="-457200">
              <a:buFont typeface="Arial" pitchFamily="34" charset="0"/>
              <a:buChar char="•"/>
            </a:pPr>
            <a:endParaRPr lang="en-US" dirty="0"/>
          </a:p>
          <a:p>
            <a:pPr marL="1270011" lvl="4" indent="-457200">
              <a:buFont typeface="Arial" pitchFamily="34" charset="0"/>
              <a:buChar char="•"/>
            </a:pPr>
            <a:r>
              <a:rPr lang="en-US" dirty="0" smtClean="0"/>
              <a:t>git.autodesk.com</a:t>
            </a:r>
          </a:p>
          <a:p>
            <a:pPr marL="1270011" lvl="4" indent="-457200">
              <a:buFont typeface="Arial" pitchFamily="34" charset="0"/>
              <a:buChar char="•"/>
            </a:pPr>
            <a:r>
              <a:rPr lang="en-US" dirty="0" err="1" smtClean="0"/>
              <a:t>npm</a:t>
            </a:r>
            <a:r>
              <a:rPr lang="en-US" dirty="0" smtClean="0"/>
              <a:t> fetch node module directly from a </a:t>
            </a:r>
            <a:r>
              <a:rPr lang="en-US" dirty="0" err="1" smtClean="0"/>
              <a:t>git</a:t>
            </a:r>
            <a:r>
              <a:rPr lang="en-US" dirty="0" smtClean="0"/>
              <a:t> </a:t>
            </a:r>
            <a:r>
              <a:rPr lang="en-US" dirty="0" err="1" smtClean="0"/>
              <a:t>repositry</a:t>
            </a:r>
            <a:endParaRPr lang="en-US" dirty="0"/>
          </a:p>
        </p:txBody>
      </p:sp>
    </p:spTree>
    <p:extLst>
      <p:ext uri="{BB962C8B-B14F-4D97-AF65-F5344CB8AC3E}">
        <p14:creationId xmlns:p14="http://schemas.microsoft.com/office/powerpoint/2010/main" val="4050203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8" name="TextBox 7"/>
          <p:cNvSpPr txBox="1"/>
          <p:nvPr/>
        </p:nvSpPr>
        <p:spPr>
          <a:xfrm>
            <a:off x="812880" y="7937212"/>
            <a:ext cx="2498376" cy="584775"/>
          </a:xfrm>
          <a:prstGeom prst="rect">
            <a:avLst/>
          </a:prstGeom>
          <a:noFill/>
        </p:spPr>
        <p:txBody>
          <a:bodyPr wrap="none" rtlCol="0">
            <a:spAutoFit/>
          </a:bodyPr>
          <a:lstStyle/>
          <a:p>
            <a:r>
              <a:rPr lang="en-US" dirty="0" smtClean="0">
                <a:hlinkClick r:id="rId5"/>
              </a:rPr>
              <a:t>Link to image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846" y="1331496"/>
            <a:ext cx="8305280" cy="6417174"/>
          </a:xfrm>
          <a:prstGeom prst="rect">
            <a:avLst/>
          </a:prstGeom>
        </p:spPr>
      </p:pic>
    </p:spTree>
    <p:extLst>
      <p:ext uri="{BB962C8B-B14F-4D97-AF65-F5344CB8AC3E}">
        <p14:creationId xmlns:p14="http://schemas.microsoft.com/office/powerpoint/2010/main" val="466737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VM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Vagrant + Oracle Virtual Box</a:t>
            </a:r>
          </a:p>
          <a:p>
            <a:pPr marL="457200" lvl="3" indent="-457200">
              <a:buFont typeface="Arial" pitchFamily="34" charset="0"/>
              <a:buChar char="•"/>
            </a:pPr>
            <a:endParaRPr lang="en-US" dirty="0"/>
          </a:p>
          <a:p>
            <a:pPr marL="457200" lvl="3" indent="-457200">
              <a:buFont typeface="Arial" pitchFamily="34" charset="0"/>
              <a:buChar char="•"/>
            </a:pPr>
            <a:r>
              <a:rPr lang="en-US" dirty="0" smtClean="0"/>
              <a:t>Minimize difference between VM deployment and Amazon</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way to quickly test Chef cookbooks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102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07474" y="5495335"/>
            <a:ext cx="3380205" cy="268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829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a:t>
            </a:r>
            <a:r>
              <a:rPr lang="en-US" dirty="0" err="1" smtClean="0"/>
              <a:t>Opscode</a:t>
            </a:r>
            <a:r>
              <a:rPr lang="en-US" dirty="0" smtClean="0"/>
              <a:t> Chef</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016758"/>
          </a:xfrm>
          <a:prstGeom prst="rect">
            <a:avLst/>
          </a:prstGeom>
          <a:noFill/>
        </p:spPr>
        <p:txBody>
          <a:bodyPr wrap="square" rtlCol="0">
            <a:spAutoFit/>
          </a:bodyPr>
          <a:lstStyle/>
          <a:p>
            <a:pPr marL="457200" lvl="3" indent="-457200">
              <a:buFont typeface="Arial" pitchFamily="34" charset="0"/>
              <a:buChar char="•"/>
            </a:pPr>
            <a:r>
              <a:rPr lang="en-US" dirty="0"/>
              <a:t>Configuration Management Software</a:t>
            </a:r>
          </a:p>
          <a:p>
            <a:pPr marL="457200" lvl="3" indent="-457200">
              <a:buFont typeface="Arial" pitchFamily="34" charset="0"/>
              <a:buChar char="•"/>
            </a:pPr>
            <a:endParaRPr lang="en-US" dirty="0" smtClean="0"/>
          </a:p>
          <a:p>
            <a:pPr marL="457200" lvl="3" indent="-457200">
              <a:buFont typeface="Arial" pitchFamily="34" charset="0"/>
              <a:buChar char="•"/>
            </a:pPr>
            <a:r>
              <a:rPr lang="en-US" dirty="0"/>
              <a:t>Manage configuration, not individual servers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Infrastructure as code</a:t>
            </a:r>
          </a:p>
          <a:p>
            <a:pPr marL="457200" lvl="3" indent="-457200">
              <a:buFont typeface="Arial" pitchFamily="34" charset="0"/>
              <a:buChar char="•"/>
            </a:pPr>
            <a:endParaRPr lang="en-US" dirty="0"/>
          </a:p>
          <a:p>
            <a:pPr marL="457200" lvl="3" indent="-457200">
              <a:buFont typeface="Arial" pitchFamily="34" charset="0"/>
              <a:buChar char="•"/>
            </a:pPr>
            <a:r>
              <a:rPr lang="en-US" dirty="0" smtClean="0"/>
              <a:t>Cookbooks </a:t>
            </a:r>
            <a:r>
              <a:rPr lang="en-US" dirty="0"/>
              <a:t>maintained by </a:t>
            </a:r>
            <a:r>
              <a:rPr lang="en-US" dirty="0" smtClean="0"/>
              <a:t>sys admins </a:t>
            </a:r>
            <a:r>
              <a:rPr lang="en-US" dirty="0"/>
              <a:t>AND developers</a:t>
            </a:r>
          </a:p>
          <a:p>
            <a:pPr marL="0" lvl="3"/>
            <a:endParaRPr lang="en-US" dirty="0" smtClean="0"/>
          </a:p>
          <a:p>
            <a:pPr marL="457200" lvl="3" indent="-457200">
              <a:buFont typeface="Arial" pitchFamily="34" charset="0"/>
              <a:buChar char="•"/>
            </a:pPr>
            <a:r>
              <a:rPr lang="en-US" dirty="0"/>
              <a:t>Open Source</a:t>
            </a:r>
          </a:p>
          <a:p>
            <a:pPr marL="457200" lvl="3" indent="-457200">
              <a:buFont typeface="Arial"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1392" y="2981889"/>
            <a:ext cx="2870915" cy="3961863"/>
          </a:xfrm>
          <a:prstGeom prst="rect">
            <a:avLst/>
          </a:prstGeom>
        </p:spPr>
      </p:pic>
    </p:spTree>
    <p:extLst>
      <p:ext uri="{BB962C8B-B14F-4D97-AF65-F5344CB8AC3E}">
        <p14:creationId xmlns:p14="http://schemas.microsoft.com/office/powerpoint/2010/main" val="779433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smtClean="0"/>
              <a:t>Amazon Cloud Formation</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Script to generate Cloud Formation file to reduce redundancies</a:t>
            </a:r>
          </a:p>
          <a:p>
            <a:pPr marL="457200" lvl="3" indent="-457200">
              <a:buFont typeface="Arial" pitchFamily="34" charset="0"/>
              <a:buChar char="•"/>
            </a:pPr>
            <a:endParaRPr lang="en-US" dirty="0"/>
          </a:p>
          <a:p>
            <a:pPr marL="457200" lvl="3" indent="-457200">
              <a:buFont typeface="Arial" pitchFamily="34" charset="0"/>
              <a:buChar char="•"/>
            </a:pPr>
            <a:r>
              <a:rPr lang="en-US" dirty="0" smtClean="0"/>
              <a:t>EC2 instance are provisioned from vanilla Ubuntu using Chef</a:t>
            </a:r>
          </a:p>
          <a:p>
            <a:pPr marL="457200" lvl="3" indent="-457200">
              <a:buFont typeface="Arial" pitchFamily="34" charset="0"/>
              <a:buChar char="•"/>
            </a:pPr>
            <a:endParaRPr lang="en-US" dirty="0"/>
          </a:p>
          <a:p>
            <a:pPr marL="457200" lvl="3" indent="-457200">
              <a:buFont typeface="Arial" pitchFamily="34" charset="0"/>
              <a:buChar char="•"/>
            </a:pPr>
            <a:r>
              <a:rPr lang="en-US" dirty="0" smtClean="0"/>
              <a:t>Route53 provide DNS for each stack</a:t>
            </a:r>
          </a:p>
          <a:p>
            <a:pPr marL="1270011" lvl="4" indent="-457200">
              <a:buFont typeface="Arial" pitchFamily="34" charset="0"/>
              <a:buChar char="•"/>
            </a:pPr>
            <a:r>
              <a:rPr lang="en-US" dirty="0" smtClean="0"/>
              <a:t>test.sandbox.scotty.mecs.autodesk.com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3074" name="Picture 2" descr="C:\Users\richerd\Downloads\AWS_LOGO_CMY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135" y="5944149"/>
            <a:ext cx="4643854" cy="169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821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2050" name="Picture 2" descr="C:\Users\richerd\Documents\AmazonDeployment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80" y="1240907"/>
            <a:ext cx="14812131" cy="746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516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Publish Web Service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2" descr="C:\Users\richerd\Documents\PublishWeb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637" y="1324586"/>
            <a:ext cx="12241880" cy="6879837"/>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M&amp;E Cloud Services - Context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Kick-off of a new 20+ developers initiative</a:t>
            </a:r>
          </a:p>
          <a:p>
            <a:pPr marL="457200" indent="-457200">
              <a:buFont typeface="Arial" pitchFamily="34" charset="0"/>
              <a:buChar char="•"/>
            </a:pPr>
            <a:endParaRPr lang="en-US" dirty="0"/>
          </a:p>
          <a:p>
            <a:pPr marL="457200" indent="-457200">
              <a:buFont typeface="Arial" pitchFamily="34" charset="0"/>
              <a:buChar char="•"/>
            </a:pPr>
            <a:r>
              <a:rPr lang="en-US" dirty="0" smtClean="0"/>
              <a:t>Most developers have no web development experience</a:t>
            </a:r>
          </a:p>
          <a:p>
            <a:pPr marL="457200" indent="-457200">
              <a:buFont typeface="Arial" pitchFamily="34" charset="0"/>
              <a:buChar char="•"/>
            </a:pPr>
            <a:endParaRPr lang="en-US" dirty="0"/>
          </a:p>
          <a:p>
            <a:pPr marL="457200" indent="-457200">
              <a:buFont typeface="Arial" pitchFamily="34" charset="0"/>
              <a:buChar char="•"/>
            </a:pPr>
            <a:r>
              <a:rPr lang="en-US" dirty="0" smtClean="0"/>
              <a:t>Our goal</a:t>
            </a:r>
          </a:p>
          <a:p>
            <a:pPr marL="1270010" lvl="1" indent="-457200">
              <a:buFont typeface="Arial" pitchFamily="34" charset="0"/>
              <a:buChar char="•"/>
            </a:pPr>
            <a:r>
              <a:rPr lang="en-US" dirty="0" smtClean="0"/>
              <a:t>Ensure shortest learning curve possible</a:t>
            </a:r>
          </a:p>
          <a:p>
            <a:pPr marL="1270010" lvl="1" indent="-457200">
              <a:buFont typeface="Arial" pitchFamily="34" charset="0"/>
              <a:buChar char="•"/>
            </a:pPr>
            <a:r>
              <a:rPr lang="en-US" dirty="0" smtClean="0"/>
              <a:t>Allow extensive reuse of web components</a:t>
            </a:r>
          </a:p>
          <a:p>
            <a:pPr marL="1270010" lvl="1" indent="-457200">
              <a:buFont typeface="Arial" pitchFamily="34" charset="0"/>
              <a:buChar char="•"/>
            </a:pPr>
            <a:r>
              <a:rPr lang="en-US" dirty="0" smtClean="0"/>
              <a:t>Facilitate fast development cycle of micro-services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338802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Application Configuration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1" y="241483"/>
            <a:ext cx="7988969" cy="8168208"/>
          </a:xfrm>
          <a:prstGeom prst="rect">
            <a:avLst/>
          </a:prstGeom>
        </p:spPr>
      </p:pic>
      <p:pic>
        <p:nvPicPr>
          <p:cNvPr id="4098" name="Picture 2" descr="C:\Users\richerd\Documents\confi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62" y="1658186"/>
            <a:ext cx="9482225" cy="618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252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
        <p:nvSpPr>
          <p:cNvPr id="3" name="Title 2"/>
          <p:cNvSpPr>
            <a:spLocks noGrp="1"/>
          </p:cNvSpPr>
          <p:nvPr>
            <p:ph type="title"/>
          </p:nvPr>
        </p:nvSpPr>
        <p:spPr/>
        <p:txBody>
          <a:bodyPr/>
          <a:lstStyle/>
          <a:p>
            <a:r>
              <a:rPr lang="en-US" dirty="0" smtClean="0"/>
              <a:t>Conclusion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6816878"/>
            <a:ext cx="2034714" cy="63750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5594" y="6334388"/>
            <a:ext cx="4278336" cy="1671225"/>
          </a:xfrm>
          <a:prstGeom prst="rect">
            <a:avLst/>
          </a:prstGeom>
        </p:spPr>
      </p:pic>
      <p:pic>
        <p:nvPicPr>
          <p:cNvPr id="1027" name="Picture 3" descr="C:\Users\richerd\Downloads\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9398" y="2252830"/>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185" y="1230145"/>
            <a:ext cx="2460672" cy="204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richerd\Downloads\npm-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199" y="4318361"/>
            <a:ext cx="2998682" cy="1169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richerd\Downloads\webstorm_logo.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92061" y="6816878"/>
            <a:ext cx="3429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icherd\Downloads\logo-che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01561" y="3590842"/>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richerd\Downloads\mongodb-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48208" y="1797050"/>
            <a:ext cx="381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richerd\Downloads\couch.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76339" y="3767305"/>
            <a:ext cx="2470818" cy="277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846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Appendices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92255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List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6775036" cy="6124754"/>
          </a:xfrm>
          <a:prstGeom prst="rect">
            <a:avLst/>
          </a:prstGeom>
          <a:noFill/>
        </p:spPr>
        <p:txBody>
          <a:bodyPr wrap="square" rtlCol="0">
            <a:spAutoFit/>
          </a:bodyPr>
          <a:lstStyle/>
          <a:p>
            <a:r>
              <a:rPr lang="en-US" dirty="0" smtClean="0"/>
              <a:t>Development Environment</a:t>
            </a:r>
            <a:endParaRPr lang="en-US" dirty="0" smtClean="0">
              <a:hlinkClick r:id="rId3"/>
            </a:endParaRPr>
          </a:p>
          <a:p>
            <a:pPr marL="457200" indent="-457200">
              <a:buFont typeface="Arial" pitchFamily="34" charset="0"/>
              <a:buChar char="•"/>
            </a:pPr>
            <a:r>
              <a:rPr lang="en-US" sz="2400" dirty="0" smtClean="0">
                <a:hlinkClick r:id="rId3"/>
              </a:rPr>
              <a:t>Node.js</a:t>
            </a:r>
            <a:endParaRPr lang="en-US" sz="2400" dirty="0" smtClean="0"/>
          </a:p>
          <a:p>
            <a:pPr marL="457200" indent="-457200">
              <a:buFont typeface="Arial" pitchFamily="34" charset="0"/>
              <a:buChar char="•"/>
            </a:pPr>
            <a:r>
              <a:rPr lang="en-US" sz="2400" dirty="0" err="1" smtClean="0">
                <a:hlinkClick r:id="rId4"/>
              </a:rPr>
              <a:t>npm</a:t>
            </a:r>
            <a:endParaRPr lang="en-US" sz="2400" dirty="0" smtClean="0"/>
          </a:p>
          <a:p>
            <a:pPr marL="457200" indent="-457200">
              <a:buFont typeface="Arial" pitchFamily="34" charset="0"/>
              <a:buChar char="•"/>
            </a:pPr>
            <a:r>
              <a:rPr lang="en-US" sz="2400" dirty="0" smtClean="0">
                <a:hlinkClick r:id="rId5"/>
              </a:rPr>
              <a:t>Grunt</a:t>
            </a:r>
            <a:r>
              <a:rPr lang="en-US" sz="2400" dirty="0" smtClean="0"/>
              <a:t> (Task Runner)</a:t>
            </a:r>
          </a:p>
          <a:p>
            <a:pPr marL="457200" indent="-457200">
              <a:buFont typeface="Arial" pitchFamily="34" charset="0"/>
              <a:buChar char="•"/>
            </a:pPr>
            <a:r>
              <a:rPr lang="en-US" sz="2400" dirty="0" err="1" smtClean="0">
                <a:hlinkClick r:id="rId6"/>
              </a:rPr>
              <a:t>WebStorm</a:t>
            </a:r>
            <a:r>
              <a:rPr lang="en-US" sz="2400" dirty="0" smtClean="0"/>
              <a:t> (IDE)</a:t>
            </a:r>
          </a:p>
          <a:p>
            <a:pPr marL="457200" indent="-457200">
              <a:buFont typeface="Arial" pitchFamily="34" charset="0"/>
              <a:buChar char="•"/>
            </a:pPr>
            <a:r>
              <a:rPr lang="en-US" sz="2400" dirty="0" err="1" smtClean="0">
                <a:hlinkClick r:id="rId7"/>
              </a:rPr>
              <a:t>Git</a:t>
            </a:r>
            <a:r>
              <a:rPr lang="en-US" sz="2400" dirty="0" smtClean="0">
                <a:hlinkClick r:id="rId7"/>
              </a:rPr>
              <a:t> Enterprise</a:t>
            </a:r>
            <a:endParaRPr lang="en-US" sz="2400" dirty="0" smtClean="0"/>
          </a:p>
          <a:p>
            <a:pPr marL="457200" indent="-457200">
              <a:buFont typeface="Arial" pitchFamily="34" charset="0"/>
              <a:buChar char="•"/>
            </a:pPr>
            <a:r>
              <a:rPr lang="en-US" sz="2400" dirty="0" smtClean="0">
                <a:hlinkClick r:id="rId8"/>
              </a:rPr>
              <a:t>Source Tree</a:t>
            </a:r>
            <a:r>
              <a:rPr lang="en-US" sz="2400" dirty="0" smtClean="0"/>
              <a:t> (</a:t>
            </a:r>
            <a:r>
              <a:rPr lang="en-US" sz="2400" dirty="0" err="1" smtClean="0"/>
              <a:t>Git</a:t>
            </a:r>
            <a:r>
              <a:rPr lang="en-US" sz="2400" dirty="0" smtClean="0"/>
              <a:t> Graphical Client)</a:t>
            </a:r>
          </a:p>
          <a:p>
            <a:endParaRPr lang="en-US" dirty="0"/>
          </a:p>
          <a:p>
            <a:r>
              <a:rPr lang="en-US" dirty="0" smtClean="0"/>
              <a:t>Deployment</a:t>
            </a:r>
          </a:p>
          <a:p>
            <a:pPr marL="457200" indent="-457200">
              <a:buFont typeface="Arial" pitchFamily="34" charset="0"/>
              <a:buChar char="•"/>
            </a:pPr>
            <a:r>
              <a:rPr lang="en-US" sz="2400" dirty="0" err="1" smtClean="0">
                <a:hlinkClick r:id="rId9"/>
              </a:rPr>
              <a:t>Gitolite</a:t>
            </a:r>
            <a:r>
              <a:rPr lang="en-US" sz="2400" dirty="0" smtClean="0"/>
              <a:t> </a:t>
            </a:r>
            <a:r>
              <a:rPr lang="en-US" sz="2400" dirty="0"/>
              <a:t>(Light-weight </a:t>
            </a:r>
            <a:r>
              <a:rPr lang="en-US" sz="2400" dirty="0" err="1"/>
              <a:t>git</a:t>
            </a:r>
            <a:r>
              <a:rPr lang="en-US" sz="2400" dirty="0"/>
              <a:t> server</a:t>
            </a:r>
            <a:r>
              <a:rPr lang="en-US" sz="2400" dirty="0" smtClean="0"/>
              <a:t>)</a:t>
            </a:r>
          </a:p>
          <a:p>
            <a:pPr marL="457200" indent="-457200">
              <a:buFont typeface="Arial" pitchFamily="34" charset="0"/>
              <a:buChar char="•"/>
            </a:pPr>
            <a:r>
              <a:rPr lang="en-US" sz="2400" dirty="0" smtClean="0">
                <a:hlinkClick r:id="rId10"/>
              </a:rPr>
              <a:t>Chef</a:t>
            </a:r>
            <a:r>
              <a:rPr lang="en-US" sz="2400" dirty="0" smtClean="0"/>
              <a:t> (Configuration </a:t>
            </a:r>
            <a:r>
              <a:rPr lang="en-US" sz="2400" dirty="0" err="1" smtClean="0"/>
              <a:t>Mgmt</a:t>
            </a:r>
            <a:r>
              <a:rPr lang="en-US" sz="2400" dirty="0" smtClean="0"/>
              <a:t> Tool)</a:t>
            </a:r>
          </a:p>
          <a:p>
            <a:pPr marL="457200" indent="-457200">
              <a:buFont typeface="Arial" pitchFamily="34" charset="0"/>
              <a:buChar char="•"/>
            </a:pPr>
            <a:r>
              <a:rPr lang="en-US" sz="2400" dirty="0" smtClean="0">
                <a:hlinkClick r:id="rId11"/>
              </a:rPr>
              <a:t>Vagrant </a:t>
            </a:r>
            <a:r>
              <a:rPr lang="en-US" sz="2400" dirty="0" smtClean="0"/>
              <a:t>(Virtual </a:t>
            </a:r>
            <a:r>
              <a:rPr lang="en-US" sz="2400" dirty="0" err="1" smtClean="0"/>
              <a:t>DevEnv</a:t>
            </a:r>
            <a:r>
              <a:rPr lang="en-US" sz="2400" dirty="0" smtClean="0"/>
              <a:t>)</a:t>
            </a:r>
          </a:p>
          <a:p>
            <a:pPr marL="457200" indent="-457200">
              <a:buFont typeface="Arial" pitchFamily="34" charset="0"/>
              <a:buChar char="•"/>
            </a:pPr>
            <a:r>
              <a:rPr lang="en-US" sz="2400" dirty="0" smtClean="0">
                <a:hlinkClick r:id="rId12"/>
              </a:rPr>
              <a:t>Amazon Web Services</a:t>
            </a:r>
            <a:endParaRPr lang="en-US" sz="2400" dirty="0" smtClean="0"/>
          </a:p>
          <a:p>
            <a:pPr marL="457200" indent="-457200">
              <a:buFont typeface="Arial" pitchFamily="34" charset="0"/>
              <a:buChar char="•"/>
            </a:pPr>
            <a:r>
              <a:rPr lang="en-US" sz="2400" dirty="0" smtClean="0">
                <a:hlinkClick r:id="rId13"/>
              </a:rPr>
              <a:t>Amazon Cloud Formation</a:t>
            </a:r>
            <a:endParaRPr lang="en-US" sz="2400" dirty="0" smtClean="0"/>
          </a:p>
          <a:p>
            <a:pPr marL="457200" indent="-457200">
              <a:buFont typeface="Arial" pitchFamily="34" charset="0"/>
              <a:buChar char="•"/>
            </a:pPr>
            <a:endParaRPr lang="en-US" dirty="0"/>
          </a:p>
        </p:txBody>
      </p:sp>
      <p:sp>
        <p:nvSpPr>
          <p:cNvPr id="5" name="TextBox 4"/>
          <p:cNvSpPr txBox="1"/>
          <p:nvPr/>
        </p:nvSpPr>
        <p:spPr>
          <a:xfrm>
            <a:off x="8669673" y="2454442"/>
            <a:ext cx="6775036" cy="6617196"/>
          </a:xfrm>
          <a:prstGeom prst="rect">
            <a:avLst/>
          </a:prstGeom>
          <a:noFill/>
        </p:spPr>
        <p:txBody>
          <a:bodyPr wrap="square" rtlCol="0">
            <a:spAutoFit/>
          </a:bodyPr>
          <a:lstStyle/>
          <a:p>
            <a:r>
              <a:rPr lang="en-US" dirty="0" smtClean="0"/>
              <a:t>Node.js Modules / JavaScript Libraries</a:t>
            </a:r>
          </a:p>
          <a:p>
            <a:pPr marL="457200" indent="-457200">
              <a:buFont typeface="Arial" pitchFamily="34" charset="0"/>
              <a:buChar char="•"/>
            </a:pPr>
            <a:r>
              <a:rPr lang="en-US" sz="2400" dirty="0" smtClean="0">
                <a:hlinkClick r:id="rId14"/>
              </a:rPr>
              <a:t>express.js</a:t>
            </a:r>
            <a:endParaRPr lang="en-US" sz="2400" dirty="0"/>
          </a:p>
          <a:p>
            <a:pPr marL="457200" indent="-457200">
              <a:buFont typeface="Arial" pitchFamily="34" charset="0"/>
              <a:buChar char="•"/>
            </a:pPr>
            <a:r>
              <a:rPr lang="en-US" sz="2400" dirty="0" err="1" smtClean="0">
                <a:hlinkClick r:id="rId15"/>
              </a:rPr>
              <a:t>async</a:t>
            </a:r>
            <a:endParaRPr lang="en-US" sz="2400" dirty="0" smtClean="0"/>
          </a:p>
          <a:p>
            <a:pPr marL="457200" indent="-457200">
              <a:buFont typeface="Arial" pitchFamily="34" charset="0"/>
              <a:buChar char="•"/>
            </a:pPr>
            <a:r>
              <a:rPr lang="en-US" sz="2400" dirty="0" smtClean="0">
                <a:hlinkClick r:id="rId16"/>
              </a:rPr>
              <a:t>underscore</a:t>
            </a:r>
            <a:endParaRPr lang="en-US" sz="2400" dirty="0" smtClean="0"/>
          </a:p>
          <a:p>
            <a:pPr marL="457200" indent="-457200">
              <a:buFont typeface="Arial" pitchFamily="34" charset="0"/>
              <a:buChar char="•"/>
            </a:pPr>
            <a:r>
              <a:rPr lang="en-US" sz="2400" dirty="0" err="1">
                <a:hlinkClick r:id="rId17"/>
              </a:rPr>
              <a:t>n</a:t>
            </a:r>
            <a:r>
              <a:rPr lang="en-US" sz="2400" dirty="0" err="1" smtClean="0">
                <a:hlinkClick r:id="rId17"/>
              </a:rPr>
              <a:t>conf</a:t>
            </a:r>
            <a:endParaRPr lang="en-US" sz="2400" dirty="0" smtClean="0"/>
          </a:p>
          <a:p>
            <a:pPr marL="457200" indent="-457200">
              <a:buFont typeface="Arial" pitchFamily="34" charset="0"/>
              <a:buChar char="•"/>
            </a:pPr>
            <a:r>
              <a:rPr lang="en-US" sz="2400" dirty="0" err="1" smtClean="0">
                <a:hlinkClick r:id="rId18"/>
              </a:rPr>
              <a:t>aws-sdk</a:t>
            </a:r>
            <a:endParaRPr lang="en-US" sz="2400" dirty="0" smtClean="0"/>
          </a:p>
          <a:p>
            <a:pPr marL="457200" indent="-457200">
              <a:buFont typeface="Arial" pitchFamily="34" charset="0"/>
              <a:buChar char="•"/>
            </a:pPr>
            <a:endParaRPr lang="en-US" sz="2400" dirty="0"/>
          </a:p>
          <a:p>
            <a:endParaRPr lang="en-US" dirty="0" smtClean="0"/>
          </a:p>
          <a:p>
            <a:r>
              <a:rPr lang="en-US" dirty="0" smtClean="0"/>
              <a:t>QA</a:t>
            </a:r>
          </a:p>
          <a:p>
            <a:pPr marL="457200" indent="-457200">
              <a:buFont typeface="Arial" pitchFamily="34" charset="0"/>
              <a:buChar char="•"/>
            </a:pPr>
            <a:r>
              <a:rPr lang="en-US" sz="2400" dirty="0" err="1" smtClean="0">
                <a:hlinkClick r:id="rId19"/>
              </a:rPr>
              <a:t>JSLint</a:t>
            </a:r>
            <a:r>
              <a:rPr lang="en-US" sz="2400" dirty="0" smtClean="0">
                <a:hlinkClick r:id="rId19"/>
              </a:rPr>
              <a:t> </a:t>
            </a:r>
            <a:r>
              <a:rPr lang="en-US" sz="2400" dirty="0" smtClean="0"/>
              <a:t>(Static Code Analyzer)</a:t>
            </a:r>
          </a:p>
          <a:p>
            <a:pPr marL="457200" indent="-457200">
              <a:buFont typeface="Arial" pitchFamily="34" charset="0"/>
              <a:buChar char="•"/>
            </a:pPr>
            <a:r>
              <a:rPr lang="en-US" sz="2400" dirty="0" smtClean="0">
                <a:hlinkClick r:id="rId20"/>
              </a:rPr>
              <a:t>Jasmine </a:t>
            </a:r>
            <a:r>
              <a:rPr lang="en-US" sz="2400" dirty="0" smtClean="0"/>
              <a:t>(BDD Testing framework)</a:t>
            </a:r>
          </a:p>
          <a:p>
            <a:pPr marL="457200" indent="-457200">
              <a:buFont typeface="Arial" pitchFamily="34" charset="0"/>
              <a:buChar char="•"/>
            </a:pPr>
            <a:r>
              <a:rPr lang="en-US" sz="2400" dirty="0" smtClean="0">
                <a:hlinkClick r:id="rId21"/>
              </a:rPr>
              <a:t>Chai </a:t>
            </a:r>
            <a:r>
              <a:rPr lang="en-US" sz="2400" dirty="0" smtClean="0"/>
              <a:t>(BDD-TDD Assertion Library)</a:t>
            </a:r>
          </a:p>
          <a:p>
            <a:pPr marL="457200" indent="-457200">
              <a:buFont typeface="Arial" pitchFamily="34" charset="0"/>
              <a:buChar char="•"/>
            </a:pPr>
            <a:r>
              <a:rPr lang="en-US" sz="2400" dirty="0" smtClean="0">
                <a:hlinkClick r:id="rId22"/>
              </a:rPr>
              <a:t>Istanbul </a:t>
            </a:r>
            <a:r>
              <a:rPr lang="en-US" sz="2400" dirty="0" smtClean="0"/>
              <a:t>(</a:t>
            </a:r>
            <a:r>
              <a:rPr lang="en-US" sz="2400" dirty="0"/>
              <a:t>C</a:t>
            </a:r>
            <a:r>
              <a:rPr lang="en-US" sz="2400" dirty="0" smtClean="0"/>
              <a:t>ode Coverage)</a:t>
            </a:r>
          </a:p>
          <a:p>
            <a:pPr marL="457200" indent="-457200">
              <a:buFont typeface="Arial" pitchFamily="34" charset="0"/>
              <a:buChar char="•"/>
            </a:pPr>
            <a:r>
              <a:rPr lang="en-US" sz="2400" dirty="0" smtClean="0">
                <a:hlinkClick r:id="rId23"/>
              </a:rPr>
              <a:t>Karma</a:t>
            </a:r>
            <a:r>
              <a:rPr lang="en-US" sz="2400" dirty="0" smtClean="0"/>
              <a:t> (Test Runner)</a:t>
            </a:r>
          </a:p>
          <a:p>
            <a:pPr marL="457200" indent="-457200">
              <a:buFont typeface="Arial" pitchFamily="34" charset="0"/>
              <a:buChar char="•"/>
            </a:pPr>
            <a:endParaRPr lang="en-US" dirty="0" smtClean="0"/>
          </a:p>
          <a:p>
            <a:pPr marL="457200" indent="-457200">
              <a:buFont typeface="Arial" pitchFamily="34" charset="0"/>
              <a:buChar char="•"/>
            </a:pPr>
            <a:endParaRPr lang="en-US" dirty="0"/>
          </a:p>
        </p:txBody>
      </p:sp>
      <p:pic>
        <p:nvPicPr>
          <p:cNvPr id="8" name="Picture 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4653186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Code Organization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459" y="1636296"/>
            <a:ext cx="7882057" cy="5622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379621" y="7924800"/>
            <a:ext cx="2405402" cy="584775"/>
          </a:xfrm>
          <a:prstGeom prst="rect">
            <a:avLst/>
          </a:prstGeom>
          <a:noFill/>
        </p:spPr>
        <p:txBody>
          <a:bodyPr wrap="none" rtlCol="0">
            <a:spAutoFit/>
          </a:bodyPr>
          <a:lstStyle/>
          <a:p>
            <a:r>
              <a:rPr lang="en-US" dirty="0" smtClean="0">
                <a:solidFill>
                  <a:srgbClr val="FF0000"/>
                </a:solidFill>
                <a:hlinkClick r:id="rId6"/>
              </a:rPr>
              <a:t>Link to image</a:t>
            </a:r>
            <a:endParaRPr lang="en-US" dirty="0">
              <a:solidFill>
                <a:srgbClr val="FF0000"/>
              </a:solidFill>
            </a:endParaRPr>
          </a:p>
        </p:txBody>
      </p:sp>
    </p:spTree>
    <p:extLst>
      <p:ext uri="{BB962C8B-B14F-4D97-AF65-F5344CB8AC3E}">
        <p14:creationId xmlns:p14="http://schemas.microsoft.com/office/powerpoint/2010/main" val="1351276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Management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indent="-457200">
              <a:buFont typeface="Arial" pitchFamily="34" charset="0"/>
              <a:buChar char="•"/>
            </a:pPr>
            <a:r>
              <a:rPr lang="en-US" dirty="0" smtClean="0"/>
              <a:t>Content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563061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a:t>
            </a:r>
            <a:r>
              <a:rPr lang="en-US" strike="sngStrike" dirty="0" smtClean="0"/>
              <a:t>Pros and</a:t>
            </a:r>
            <a:r>
              <a:rPr lang="en-US" dirty="0" smtClean="0"/>
              <a:t> Cons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6494085"/>
          </a:xfrm>
          <a:prstGeom prst="rect">
            <a:avLst/>
          </a:prstGeom>
          <a:noFill/>
        </p:spPr>
        <p:txBody>
          <a:bodyPr wrap="square" rtlCol="0">
            <a:spAutoFit/>
          </a:bodyPr>
          <a:lstStyle/>
          <a:p>
            <a:pPr marL="457200" indent="-457200">
              <a:buFont typeface="Arial" pitchFamily="34" charset="0"/>
              <a:buChar char="•"/>
            </a:pPr>
            <a:r>
              <a:rPr lang="en-US" dirty="0" smtClean="0"/>
              <a:t>Still a really young technology</a:t>
            </a:r>
          </a:p>
          <a:p>
            <a:pPr marL="457200" indent="-457200">
              <a:buFont typeface="Arial" pitchFamily="34" charset="0"/>
              <a:buChar char="•"/>
            </a:pPr>
            <a:endParaRPr lang="en-US" dirty="0" smtClean="0"/>
          </a:p>
          <a:p>
            <a:pPr marL="457200" indent="-457200">
              <a:buFont typeface="Arial" pitchFamily="34" charset="0"/>
              <a:buChar char="•"/>
            </a:pPr>
            <a:r>
              <a:rPr lang="en-US" dirty="0" smtClean="0"/>
              <a:t>No solutions for trivial stuff (simple CRUD)</a:t>
            </a:r>
          </a:p>
          <a:p>
            <a:pPr marL="1270010" lvl="1" indent="-457200">
              <a:buFont typeface="Arial" pitchFamily="34" charset="0"/>
              <a:buChar char="•"/>
            </a:pPr>
            <a:r>
              <a:rPr lang="en-US" dirty="0" smtClean="0"/>
              <a:t>Consistent error-handling</a:t>
            </a:r>
          </a:p>
          <a:p>
            <a:pPr marL="1270010" lvl="1" indent="-457200">
              <a:buFont typeface="Arial" pitchFamily="34" charset="0"/>
              <a:buChar char="•"/>
            </a:pPr>
            <a:r>
              <a:rPr lang="en-US" dirty="0" smtClean="0"/>
              <a:t>Consistent HTML error codes</a:t>
            </a:r>
          </a:p>
          <a:p>
            <a:pPr marL="1270010" lvl="1" indent="-457200">
              <a:buFont typeface="Arial" pitchFamily="34" charset="0"/>
              <a:buChar char="•"/>
            </a:pPr>
            <a:endParaRPr lang="en-US" dirty="0"/>
          </a:p>
          <a:p>
            <a:pPr marL="457200" indent="-457200">
              <a:buFont typeface="Arial" pitchFamily="34" charset="0"/>
              <a:buChar char="•"/>
            </a:pPr>
            <a:r>
              <a:rPr lang="en-US" dirty="0" smtClean="0"/>
              <a:t>Bad at static file serving</a:t>
            </a:r>
          </a:p>
          <a:p>
            <a:pPr marL="457200" indent="-457200">
              <a:buFont typeface="Arial" pitchFamily="34" charset="0"/>
              <a:buChar char="•"/>
            </a:pPr>
            <a:endParaRPr lang="en-US" dirty="0"/>
          </a:p>
          <a:p>
            <a:pPr marL="457200" indent="-457200">
              <a:buFont typeface="Arial" pitchFamily="34" charset="0"/>
              <a:buChar char="•"/>
            </a:pPr>
            <a:r>
              <a:rPr lang="en-US" dirty="0" smtClean="0"/>
              <a:t>Persistent memory</a:t>
            </a:r>
          </a:p>
          <a:p>
            <a:pPr marL="1270010" lvl="1" indent="-457200">
              <a:buFont typeface="Arial" pitchFamily="34" charset="0"/>
              <a:buChar char="•"/>
            </a:pPr>
            <a:r>
              <a:rPr lang="en-US" dirty="0" smtClean="0"/>
              <a:t>Increased changes for memory leaks</a:t>
            </a:r>
          </a:p>
          <a:p>
            <a:pPr marL="1270010" lvl="1" indent="-457200">
              <a:buFont typeface="Arial" pitchFamily="34" charset="0"/>
              <a:buChar char="•"/>
            </a:pPr>
            <a:r>
              <a:rPr lang="en-US" dirty="0" smtClean="0"/>
              <a:t>Easy to share data between clients</a:t>
            </a:r>
          </a:p>
          <a:p>
            <a:pPr marL="457200" indent="-457200">
              <a:buFont typeface="Arial" pitchFamily="34" charset="0"/>
              <a:buChar char="•"/>
            </a:pPr>
            <a:endParaRPr lang="en-US" dirty="0"/>
          </a:p>
          <a:p>
            <a:pPr marL="457200" indent="-457200">
              <a:buFont typeface="Arial" pitchFamily="34" charset="0"/>
              <a:buChar char="•"/>
            </a:pPr>
            <a:endParaRPr lang="en-US" dirty="0"/>
          </a:p>
        </p:txBody>
      </p:sp>
    </p:spTree>
    <p:extLst>
      <p:ext uri="{BB962C8B-B14F-4D97-AF65-F5344CB8AC3E}">
        <p14:creationId xmlns:p14="http://schemas.microsoft.com/office/powerpoint/2010/main" val="492944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Quality Assurance Process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558" y="1604211"/>
            <a:ext cx="8132442" cy="5931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61474" y="8021053"/>
            <a:ext cx="2498376" cy="584775"/>
          </a:xfrm>
          <a:prstGeom prst="rect">
            <a:avLst/>
          </a:prstGeom>
          <a:noFill/>
        </p:spPr>
        <p:txBody>
          <a:bodyPr wrap="none" rtlCol="0">
            <a:spAutoFit/>
          </a:bodyPr>
          <a:lstStyle/>
          <a:p>
            <a:r>
              <a:rPr lang="en-US" dirty="0" smtClean="0"/>
              <a:t>Link to image </a:t>
            </a:r>
            <a:endParaRPr lang="en-US" dirty="0"/>
          </a:p>
        </p:txBody>
      </p:sp>
    </p:spTree>
    <p:extLst>
      <p:ext uri="{BB962C8B-B14F-4D97-AF65-F5344CB8AC3E}">
        <p14:creationId xmlns:p14="http://schemas.microsoft.com/office/powerpoint/2010/main" val="3967291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483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What is it?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31" y="2743200"/>
            <a:ext cx="15082851" cy="3625515"/>
          </a:xfrm>
          <a:prstGeom prst="rect">
            <a:avLst/>
          </a:prstGeom>
        </p:spPr>
      </p:pic>
    </p:spTree>
    <p:extLst>
      <p:ext uri="{BB962C8B-B14F-4D97-AF65-F5344CB8AC3E}">
        <p14:creationId xmlns:p14="http://schemas.microsoft.com/office/powerpoint/2010/main" val="582373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18" y="2069432"/>
            <a:ext cx="11316552" cy="5983705"/>
          </a:xfrm>
          <a:prstGeom prst="rect">
            <a:avLst/>
          </a:prstGeom>
        </p:spPr>
      </p:pic>
    </p:spTree>
    <p:extLst>
      <p:ext uri="{BB962C8B-B14F-4D97-AF65-F5344CB8AC3E}">
        <p14:creationId xmlns:p14="http://schemas.microsoft.com/office/powerpoint/2010/main" val="2434816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Node.js?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Same language client-side/server-side</a:t>
            </a:r>
          </a:p>
          <a:p>
            <a:pPr marL="457200" indent="-457200">
              <a:buFont typeface="Arial" pitchFamily="34" charset="0"/>
              <a:buChar char="•"/>
            </a:pPr>
            <a:endParaRPr lang="en-US" dirty="0" smtClean="0"/>
          </a:p>
          <a:p>
            <a:pPr marL="457200" indent="-457200">
              <a:buFont typeface="Arial" pitchFamily="34" charset="0"/>
              <a:buChar char="•"/>
            </a:pPr>
            <a:r>
              <a:rPr lang="en-US" dirty="0" smtClean="0"/>
              <a:t>Asynchronous by nature</a:t>
            </a:r>
          </a:p>
          <a:p>
            <a:pPr marL="457200" indent="-457200">
              <a:buFont typeface="Arial" pitchFamily="34" charset="0"/>
              <a:buChar char="•"/>
            </a:pPr>
            <a:endParaRPr lang="en-US" dirty="0"/>
          </a:p>
          <a:p>
            <a:pPr marL="457200" indent="-457200">
              <a:buFont typeface="Arial" pitchFamily="34" charset="0"/>
              <a:buChar char="•"/>
            </a:pPr>
            <a:r>
              <a:rPr lang="en-US" dirty="0" smtClean="0"/>
              <a:t>Simpler I/O model, free of locking and concurrency issues</a:t>
            </a:r>
          </a:p>
          <a:p>
            <a:pPr marL="457200" indent="-457200">
              <a:buFont typeface="Arial" pitchFamily="34" charset="0"/>
              <a:buChar char="•"/>
            </a:pPr>
            <a:endParaRPr lang="en-US" dirty="0" smtClean="0"/>
          </a:p>
          <a:p>
            <a:pPr marL="457200" indent="-457200">
              <a:buFont typeface="Arial" pitchFamily="34" charset="0"/>
              <a:buChar char="•"/>
            </a:pPr>
            <a:r>
              <a:rPr lang="en-US" dirty="0" smtClean="0"/>
              <a:t>Large collection of quality open source module</a:t>
            </a:r>
          </a:p>
          <a:p>
            <a:endParaRPr lang="en-US" dirty="0"/>
          </a:p>
          <a:p>
            <a:pPr marL="457200" indent="-457200">
              <a:buFont typeface="Arial" pitchFamily="34" charset="0"/>
              <a:buChar char="•"/>
            </a:pPr>
            <a:r>
              <a:rPr lang="en-US" dirty="0" smtClean="0"/>
              <a:t>Node.js as the only dependency!</a:t>
            </a:r>
            <a:endParaRPr lang="en-US" dirty="0"/>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404" y="7869654"/>
            <a:ext cx="14097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958" y="7902992"/>
            <a:ext cx="1285875" cy="371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645" y="7902992"/>
            <a:ext cx="1104900" cy="428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127" y="7912517"/>
            <a:ext cx="10001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144948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Express.js Hello World</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9284" y="2037965"/>
            <a:ext cx="8213557" cy="624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99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Node.js for Enterprise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Attractive developer environment</a:t>
            </a:r>
          </a:p>
          <a:p>
            <a:pPr marL="457200" indent="-457200">
              <a:buFont typeface="Arial" pitchFamily="34" charset="0"/>
              <a:buChar char="•"/>
            </a:pPr>
            <a:endParaRPr lang="en-US" dirty="0"/>
          </a:p>
          <a:p>
            <a:pPr marL="457200" indent="-457200">
              <a:buFont typeface="Arial" pitchFamily="34" charset="0"/>
              <a:buChar char="•"/>
            </a:pPr>
            <a:r>
              <a:rPr lang="en-US" dirty="0" smtClean="0"/>
              <a:t>Extensive sharing of components between teams</a:t>
            </a:r>
          </a:p>
          <a:p>
            <a:pPr marL="457200" indent="-457200">
              <a:buFont typeface="Arial" pitchFamily="34" charset="0"/>
              <a:buChar char="•"/>
            </a:pPr>
            <a:endParaRPr lang="en-US" dirty="0"/>
          </a:p>
          <a:p>
            <a:pPr marL="457200" indent="-457200">
              <a:buFont typeface="Arial" pitchFamily="34" charset="0"/>
              <a:buChar char="•"/>
            </a:pPr>
            <a:r>
              <a:rPr lang="en-US" dirty="0" smtClean="0"/>
              <a:t>Easy Deployment (</a:t>
            </a:r>
            <a:r>
              <a:rPr lang="en-US" dirty="0" err="1" smtClean="0"/>
              <a:t>DevOps</a:t>
            </a:r>
            <a:r>
              <a:rPr lang="en-US" dirty="0" smtClean="0"/>
              <a:t>)</a:t>
            </a:r>
          </a:p>
          <a:p>
            <a:pPr marL="1270010" lvl="1" indent="-457200">
              <a:buFont typeface="Arial" pitchFamily="34" charset="0"/>
              <a:buChar char="•"/>
            </a:pPr>
            <a:r>
              <a:rPr lang="en-US" dirty="0" smtClean="0"/>
              <a:t>Local</a:t>
            </a:r>
          </a:p>
          <a:p>
            <a:pPr marL="1270010" lvl="1" indent="-457200">
              <a:buFont typeface="Arial" pitchFamily="34" charset="0"/>
              <a:buChar char="•"/>
            </a:pPr>
            <a:r>
              <a:rPr lang="en-US" dirty="0" smtClean="0"/>
              <a:t>VM</a:t>
            </a:r>
          </a:p>
          <a:p>
            <a:pPr marL="1270010" lvl="1" indent="-457200">
              <a:buFont typeface="Arial" pitchFamily="34" charset="0"/>
              <a:buChar char="•"/>
            </a:pPr>
            <a:r>
              <a:rPr lang="en-US" dirty="0" smtClean="0"/>
              <a:t>Amazon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794170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pm</a:t>
            </a:r>
            <a:r>
              <a:rPr lang="en-US" dirty="0" smtClean="0"/>
              <a:t> - Node.js Package Manager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Easy integration of JavaScript and C/C++ modules</a:t>
            </a:r>
          </a:p>
          <a:p>
            <a:pPr marL="1270010" lvl="1" indent="-457200">
              <a:buFont typeface="Arial" pitchFamily="34" charset="0"/>
              <a:buChar char="•"/>
            </a:pPr>
            <a:r>
              <a:rPr lang="en-US" dirty="0" err="1"/>
              <a:t>n</a:t>
            </a:r>
            <a:r>
              <a:rPr lang="en-US" dirty="0" err="1" smtClean="0"/>
              <a:t>pm</a:t>
            </a:r>
            <a:r>
              <a:rPr lang="en-US" dirty="0" smtClean="0"/>
              <a:t> registry</a:t>
            </a:r>
          </a:p>
          <a:p>
            <a:pPr marL="457200" indent="-457200">
              <a:buFont typeface="Arial" pitchFamily="34" charset="0"/>
              <a:buChar char="•"/>
            </a:pPr>
            <a:endParaRPr lang="en-US" dirty="0"/>
          </a:p>
          <a:p>
            <a:pPr marL="457200" indent="-457200">
              <a:buFont typeface="Arial" pitchFamily="34" charset="0"/>
              <a:buChar char="•"/>
            </a:pPr>
            <a:r>
              <a:rPr lang="en-US" dirty="0" smtClean="0"/>
              <a:t>One command to rule them all</a:t>
            </a:r>
          </a:p>
          <a:p>
            <a:pPr marL="1270010" lvl="1" indent="-457200">
              <a:buFont typeface="Arial" pitchFamily="34" charset="0"/>
              <a:buChar char="•"/>
            </a:pPr>
            <a:r>
              <a:rPr lang="en-US" dirty="0" err="1"/>
              <a:t>n</a:t>
            </a:r>
            <a:r>
              <a:rPr lang="en-US" dirty="0" err="1" smtClean="0"/>
              <a:t>pm</a:t>
            </a:r>
            <a:r>
              <a:rPr lang="en-US" dirty="0" smtClean="0"/>
              <a:t> install</a:t>
            </a:r>
          </a:p>
          <a:p>
            <a:pPr marL="1270010" lvl="1" indent="-457200">
              <a:buFont typeface="Arial" pitchFamily="34" charset="0"/>
              <a:buChar char="•"/>
            </a:pPr>
            <a:endParaRPr lang="en-US" dirty="0"/>
          </a:p>
          <a:p>
            <a:pPr marL="457200" indent="-457200">
              <a:buFont typeface="Arial" pitchFamily="34" charset="0"/>
              <a:buChar char="•"/>
            </a:pPr>
            <a:r>
              <a:rPr lang="en-US" dirty="0" smtClean="0"/>
              <a:t>Configuration through a JSON file</a:t>
            </a:r>
          </a:p>
          <a:p>
            <a:pPr marL="457200" indent="-457200">
              <a:buFont typeface="Arial" pitchFamily="34" charset="0"/>
              <a:buChar char="•"/>
            </a:pPr>
            <a:endParaRPr lang="en-US" dirty="0"/>
          </a:p>
          <a:p>
            <a:pPr marL="457200" indent="-457200">
              <a:buFont typeface="Arial" pitchFamily="34" charset="0"/>
              <a:buChar char="•"/>
            </a:pPr>
            <a:r>
              <a:rPr lang="en-US" dirty="0" smtClean="0"/>
              <a:t>Each module controls its dependencies versions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95659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npm</a:t>
            </a:r>
            <a:r>
              <a:rPr lang="en-US" dirty="0"/>
              <a:t> </a:t>
            </a:r>
            <a:r>
              <a:rPr lang="en-US" dirty="0" smtClean="0"/>
              <a:t>- </a:t>
            </a:r>
            <a:r>
              <a:rPr lang="en-US" dirty="0" err="1" smtClean="0"/>
              <a:t>Package.json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969" y="1965612"/>
            <a:ext cx="6753726" cy="614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182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S2013_Templat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CCFC151-5C72-49BD-98FB-AAE14A78F2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8FA3772-6567-4153-9161-058D286A2ED9}">
  <ds:schemaRefs>
    <ds:schemaRef ds:uri="http://schemas.microsoft.com/sharepoint/v3/contenttype/forms"/>
  </ds:schemaRefs>
</ds:datastoreItem>
</file>

<file path=customXml/itemProps3.xml><?xml version="1.0" encoding="utf-8"?>
<ds:datastoreItem xmlns:ds="http://schemas.openxmlformats.org/officeDocument/2006/customXml" ds:itemID="{72652EEC-459D-4E7D-9D11-21DA32473B5C}">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TS2013_Template</Template>
  <TotalTime>3711</TotalTime>
  <Words>1277</Words>
  <Application>Microsoft Office PowerPoint</Application>
  <PresentationFormat>Custom</PresentationFormat>
  <Paragraphs>268</Paragraphs>
  <Slides>29</Slides>
  <Notes>19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TS2013_Template</vt:lpstr>
      <vt:lpstr>PowerPoint Presentation</vt:lpstr>
      <vt:lpstr>M&amp;E Cloud Services - Context</vt:lpstr>
      <vt:lpstr>Node.js – What is it?</vt:lpstr>
      <vt:lpstr>Node.js – I/O</vt:lpstr>
      <vt:lpstr>Why Node.js?</vt:lpstr>
      <vt:lpstr>Express.js Hello World</vt:lpstr>
      <vt:lpstr>Node.js for Enterprise</vt:lpstr>
      <vt:lpstr>npm - Node.js Package Manager</vt:lpstr>
      <vt:lpstr>npm - Package.json</vt:lpstr>
      <vt:lpstr>Development Environment - Workspace</vt:lpstr>
      <vt:lpstr>Development Environment</vt:lpstr>
      <vt:lpstr>Development Environment</vt:lpstr>
      <vt:lpstr>Sharing node modules between teams</vt:lpstr>
      <vt:lpstr>Sharing node modules between teams</vt:lpstr>
      <vt:lpstr>Deployment - VM</vt:lpstr>
      <vt:lpstr>Deployment – Opscode Chef</vt:lpstr>
      <vt:lpstr>Deployment - Amazon</vt:lpstr>
      <vt:lpstr>Deployment - Amazon</vt:lpstr>
      <vt:lpstr>Deployment – Publish Web Service</vt:lpstr>
      <vt:lpstr>Deployment – Application Configuration</vt:lpstr>
      <vt:lpstr>Conclusion</vt:lpstr>
      <vt:lpstr>PowerPoint Presentation</vt:lpstr>
      <vt:lpstr>Appendices</vt:lpstr>
      <vt:lpstr>Technologies List</vt:lpstr>
      <vt:lpstr>Code Organization</vt:lpstr>
      <vt:lpstr>Release Management</vt:lpstr>
      <vt:lpstr>Node.js - Pros and Cons</vt:lpstr>
      <vt:lpstr>Quality Assurance Process</vt:lpstr>
      <vt:lpstr>PowerPoint Presentation</vt:lpstr>
    </vt:vector>
  </TitlesOfParts>
  <Company>Autodesk,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Guillaume Brossard</dc:creator>
  <cp:keywords>Autodesk Technical Summit 2013</cp:keywords>
  <cp:lastModifiedBy>David Richer</cp:lastModifiedBy>
  <cp:revision>71</cp:revision>
  <dcterms:created xsi:type="dcterms:W3CDTF">2013-05-13T13:53:11Z</dcterms:created>
  <dcterms:modified xsi:type="dcterms:W3CDTF">2013-05-17T16:09:42Z</dcterms:modified>
</cp:coreProperties>
</file>